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</p:sldIdLst>
  <p:sldSz cx="12801600" cy="12801600"/>
  <p:notesSz cx="6858000" cy="9144000"/>
  <p:defaultTextStyle>
    <a:defPPr>
      <a:defRPr lang="en-US"/>
    </a:defPPr>
    <a:lvl1pPr marL="0" algn="l" defTabSz="1089146" rtl="0" eaLnBrk="1" latinLnBrk="0" hangingPunct="1">
      <a:defRPr sz="2144" kern="1200">
        <a:solidFill>
          <a:schemeClr val="tx1"/>
        </a:solidFill>
        <a:latin typeface="+mn-lt"/>
        <a:ea typeface="+mn-ea"/>
        <a:cs typeface="+mn-cs"/>
      </a:defRPr>
    </a:lvl1pPr>
    <a:lvl2pPr marL="544573" algn="l" defTabSz="1089146" rtl="0" eaLnBrk="1" latinLnBrk="0" hangingPunct="1">
      <a:defRPr sz="2144" kern="1200">
        <a:solidFill>
          <a:schemeClr val="tx1"/>
        </a:solidFill>
        <a:latin typeface="+mn-lt"/>
        <a:ea typeface="+mn-ea"/>
        <a:cs typeface="+mn-cs"/>
      </a:defRPr>
    </a:lvl2pPr>
    <a:lvl3pPr marL="1089146" algn="l" defTabSz="1089146" rtl="0" eaLnBrk="1" latinLnBrk="0" hangingPunct="1">
      <a:defRPr sz="2144" kern="1200">
        <a:solidFill>
          <a:schemeClr val="tx1"/>
        </a:solidFill>
        <a:latin typeface="+mn-lt"/>
        <a:ea typeface="+mn-ea"/>
        <a:cs typeface="+mn-cs"/>
      </a:defRPr>
    </a:lvl3pPr>
    <a:lvl4pPr marL="1633718" algn="l" defTabSz="1089146" rtl="0" eaLnBrk="1" latinLnBrk="0" hangingPunct="1">
      <a:defRPr sz="2144" kern="1200">
        <a:solidFill>
          <a:schemeClr val="tx1"/>
        </a:solidFill>
        <a:latin typeface="+mn-lt"/>
        <a:ea typeface="+mn-ea"/>
        <a:cs typeface="+mn-cs"/>
      </a:defRPr>
    </a:lvl4pPr>
    <a:lvl5pPr marL="2178291" algn="l" defTabSz="1089146" rtl="0" eaLnBrk="1" latinLnBrk="0" hangingPunct="1">
      <a:defRPr sz="2144" kern="1200">
        <a:solidFill>
          <a:schemeClr val="tx1"/>
        </a:solidFill>
        <a:latin typeface="+mn-lt"/>
        <a:ea typeface="+mn-ea"/>
        <a:cs typeface="+mn-cs"/>
      </a:defRPr>
    </a:lvl5pPr>
    <a:lvl6pPr marL="2722864" algn="l" defTabSz="1089146" rtl="0" eaLnBrk="1" latinLnBrk="0" hangingPunct="1">
      <a:defRPr sz="2144" kern="1200">
        <a:solidFill>
          <a:schemeClr val="tx1"/>
        </a:solidFill>
        <a:latin typeface="+mn-lt"/>
        <a:ea typeface="+mn-ea"/>
        <a:cs typeface="+mn-cs"/>
      </a:defRPr>
    </a:lvl6pPr>
    <a:lvl7pPr marL="3267437" algn="l" defTabSz="1089146" rtl="0" eaLnBrk="1" latinLnBrk="0" hangingPunct="1">
      <a:defRPr sz="2144" kern="1200">
        <a:solidFill>
          <a:schemeClr val="tx1"/>
        </a:solidFill>
        <a:latin typeface="+mn-lt"/>
        <a:ea typeface="+mn-ea"/>
        <a:cs typeface="+mn-cs"/>
      </a:defRPr>
    </a:lvl7pPr>
    <a:lvl8pPr marL="3812010" algn="l" defTabSz="1089146" rtl="0" eaLnBrk="1" latinLnBrk="0" hangingPunct="1">
      <a:defRPr sz="2144" kern="1200">
        <a:solidFill>
          <a:schemeClr val="tx1"/>
        </a:solidFill>
        <a:latin typeface="+mn-lt"/>
        <a:ea typeface="+mn-ea"/>
        <a:cs typeface="+mn-cs"/>
      </a:defRPr>
    </a:lvl8pPr>
    <a:lvl9pPr marL="4356582" algn="l" defTabSz="1089146" rtl="0" eaLnBrk="1" latinLnBrk="0" hangingPunct="1">
      <a:defRPr sz="214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32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2BC64"/>
    <a:srgbClr val="00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7" autoAdjust="0"/>
    <p:restoredTop sz="94660"/>
  </p:normalViewPr>
  <p:slideViewPr>
    <p:cSldViewPr showGuides="1">
      <p:cViewPr varScale="1">
        <p:scale>
          <a:sx n="69" d="100"/>
          <a:sy n="69" d="100"/>
        </p:scale>
        <p:origin x="1920" y="72"/>
      </p:cViewPr>
      <p:guideLst>
        <p:guide orient="horz" pos="4032"/>
        <p:guide pos="4032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57150" cy="5715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2095078"/>
            <a:ext cx="10881360" cy="4456853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6723804"/>
            <a:ext cx="9601200" cy="3090756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DB048-233E-4544-AD65-F22F885D4C87}" type="datetimeFigureOut">
              <a:rPr lang="en-US" smtClean="0"/>
              <a:t>4/13/2018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E12FE-9911-49C1-A4F3-9AEF6DAEF0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2680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DB048-233E-4544-AD65-F22F885D4C87}" type="datetimeFigureOut">
              <a:rPr lang="en-US" smtClean="0"/>
              <a:t>4/13/2018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E12FE-9911-49C1-A4F3-9AEF6DAEF0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5012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3191514"/>
            <a:ext cx="11041380" cy="5325109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8567000"/>
            <a:ext cx="11041380" cy="2800349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DB048-233E-4544-AD65-F22F885D4C87}" type="datetimeFigureOut">
              <a:rPr lang="en-US" smtClean="0"/>
              <a:t>4/13/2018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E12FE-9911-49C1-A4F3-9AEF6DAEF0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0806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3407833"/>
            <a:ext cx="5440680" cy="81224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3407833"/>
            <a:ext cx="5440680" cy="81224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DB048-233E-4544-AD65-F22F885D4C87}" type="datetimeFigureOut">
              <a:rPr lang="en-US" smtClean="0"/>
              <a:t>4/13/2018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E12FE-9911-49C1-A4F3-9AEF6DAEF0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1092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681570"/>
            <a:ext cx="11041380" cy="247438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3138171"/>
            <a:ext cx="5415676" cy="1537969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4676140"/>
            <a:ext cx="5415676" cy="68778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3138171"/>
            <a:ext cx="5442347" cy="1537969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4676140"/>
            <a:ext cx="5442347" cy="68778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DB048-233E-4544-AD65-F22F885D4C87}" type="datetimeFigureOut">
              <a:rPr lang="en-US" smtClean="0"/>
              <a:t>4/13/2018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E12FE-9911-49C1-A4F3-9AEF6DAEF0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8276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DB048-233E-4544-AD65-F22F885D4C87}" type="datetimeFigureOut">
              <a:rPr lang="en-US" smtClean="0"/>
              <a:t>4/13/2018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E12FE-9911-49C1-A4F3-9AEF6DAEF0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7029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DB048-233E-4544-AD65-F22F885D4C87}" type="datetimeFigureOut">
              <a:rPr lang="en-US" smtClean="0"/>
              <a:t>4/13/2018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E12FE-9911-49C1-A4F3-9AEF6DAEF0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139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853440"/>
            <a:ext cx="4128849" cy="298704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843196"/>
            <a:ext cx="6480810" cy="9097433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3840480"/>
            <a:ext cx="4128849" cy="7114964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DB048-233E-4544-AD65-F22F885D4C87}" type="datetimeFigureOut">
              <a:rPr lang="en-US" smtClean="0"/>
              <a:t>4/13/2018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E12FE-9911-49C1-A4F3-9AEF6DAEF0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5210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853440"/>
            <a:ext cx="4128849" cy="298704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843196"/>
            <a:ext cx="6480810" cy="9097433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3840480"/>
            <a:ext cx="4128849" cy="7114964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DB048-233E-4544-AD65-F22F885D4C87}" type="datetimeFigureOut">
              <a:rPr lang="en-US" smtClean="0"/>
              <a:t>4/13/2018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E12FE-9911-49C1-A4F3-9AEF6DAEF0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8027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DB048-233E-4544-AD65-F22F885D4C87}" type="datetimeFigureOut">
              <a:rPr lang="en-US" smtClean="0"/>
              <a:t>4/13/2018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E12FE-9911-49C1-A4F3-9AEF6DAEF0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4561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681567"/>
            <a:ext cx="2760345" cy="1084876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681567"/>
            <a:ext cx="8121015" cy="1084876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DB048-233E-4544-AD65-F22F885D4C87}" type="datetimeFigureOut">
              <a:rPr lang="en-US" smtClean="0"/>
              <a:t>4/13/2018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E12FE-9911-49C1-A4F3-9AEF6DAEF0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7137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681570"/>
            <a:ext cx="11041380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3407833"/>
            <a:ext cx="11041380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11865189"/>
            <a:ext cx="288036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1DB048-233E-4544-AD65-F22F885D4C87}" type="datetimeFigureOut">
              <a:rPr lang="en-US" smtClean="0"/>
              <a:t>4/13/2018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11865189"/>
            <a:ext cx="432054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11865189"/>
            <a:ext cx="288036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AE12FE-9911-49C1-A4F3-9AEF6DAEF0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485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4" name="Straight Arrow Connector 143">
            <a:extLst>
              <a:ext uri="{FF2B5EF4-FFF2-40B4-BE49-F238E27FC236}">
                <a16:creationId xmlns:a16="http://schemas.microsoft.com/office/drawing/2014/main" id="{E4E88382-40DF-480E-97AD-A3AE7181AE1E}"/>
              </a:ext>
            </a:extLst>
          </p:cNvPr>
          <p:cNvCxnSpPr>
            <a:cxnSpLocks/>
            <a:stCxn id="293" idx="3"/>
            <a:endCxn id="137" idx="1"/>
          </p:cNvCxnSpPr>
          <p:nvPr/>
        </p:nvCxnSpPr>
        <p:spPr>
          <a:xfrm flipV="1">
            <a:off x="7039841" y="1937084"/>
            <a:ext cx="3142653" cy="6016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headEnd type="none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3" name="Straight Connector 282"/>
          <p:cNvCxnSpPr/>
          <p:nvPr/>
        </p:nvCxnSpPr>
        <p:spPr>
          <a:xfrm>
            <a:off x="400050" y="2327564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4" name="Rectangle 6"/>
          <p:cNvSpPr>
            <a:spLocks noChangeArrowheads="1"/>
          </p:cNvSpPr>
          <p:nvPr/>
        </p:nvSpPr>
        <p:spPr bwMode="auto">
          <a:xfrm>
            <a:off x="9998736" y="8676409"/>
            <a:ext cx="2057400" cy="21717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t" anchorCtr="0"/>
          <a:lstStyle/>
          <a:p>
            <a:pPr>
              <a:lnSpc>
                <a:spcPct val="90000"/>
              </a:lnSpc>
            </a:pPr>
            <a:r>
              <a:rPr lang="en-US" sz="1035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Legend</a:t>
            </a:r>
          </a:p>
        </p:txBody>
      </p:sp>
      <p:sp>
        <p:nvSpPr>
          <p:cNvPr id="285" name="Rectangle 52"/>
          <p:cNvSpPr>
            <a:spLocks noChangeArrowheads="1"/>
          </p:cNvSpPr>
          <p:nvPr/>
        </p:nvSpPr>
        <p:spPr bwMode="auto">
          <a:xfrm>
            <a:off x="4753841" y="10515600"/>
            <a:ext cx="2286000" cy="2286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2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Color Attachment</a:t>
            </a:r>
          </a:p>
        </p:txBody>
      </p:sp>
      <p:sp>
        <p:nvSpPr>
          <p:cNvPr id="286" name="Rectangle 12"/>
          <p:cNvSpPr>
            <a:spLocks noChangeArrowheads="1"/>
          </p:cNvSpPr>
          <p:nvPr/>
        </p:nvSpPr>
        <p:spPr bwMode="auto">
          <a:xfrm>
            <a:off x="1096240" y="1828800"/>
            <a:ext cx="2743200" cy="228600"/>
          </a:xfrm>
          <a:prstGeom prst="rect">
            <a:avLst/>
          </a:prstGeom>
          <a:solidFill>
            <a:srgbClr val="F7C0A7"/>
          </a:solidFill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2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Draw</a:t>
            </a:r>
          </a:p>
        </p:txBody>
      </p:sp>
      <p:sp>
        <p:nvSpPr>
          <p:cNvPr id="287" name="Rectangle 12"/>
          <p:cNvSpPr>
            <a:spLocks noChangeArrowheads="1"/>
          </p:cNvSpPr>
          <p:nvPr/>
        </p:nvSpPr>
        <p:spPr bwMode="auto">
          <a:xfrm>
            <a:off x="1096240" y="2743200"/>
            <a:ext cx="2743200" cy="228600"/>
          </a:xfrm>
          <a:prstGeom prst="rect">
            <a:avLst/>
          </a:prstGeom>
          <a:solidFill>
            <a:srgbClr val="FFCC66"/>
          </a:solidFill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2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Vertex Shader</a:t>
            </a:r>
          </a:p>
        </p:txBody>
      </p:sp>
      <p:sp>
        <p:nvSpPr>
          <p:cNvPr id="288" name="Rectangle 12"/>
          <p:cNvSpPr>
            <a:spLocks noChangeArrowheads="1"/>
          </p:cNvSpPr>
          <p:nvPr/>
        </p:nvSpPr>
        <p:spPr bwMode="auto">
          <a:xfrm>
            <a:off x="1105264" y="4114800"/>
            <a:ext cx="2743200" cy="228600"/>
          </a:xfrm>
          <a:prstGeom prst="rect">
            <a:avLst/>
          </a:prstGeom>
          <a:solidFill>
            <a:srgbClr val="FFCC66"/>
          </a:solidFill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2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Tessellation Control Shader</a:t>
            </a:r>
          </a:p>
        </p:txBody>
      </p:sp>
      <p:sp>
        <p:nvSpPr>
          <p:cNvPr id="289" name="Rectangle 12"/>
          <p:cNvSpPr>
            <a:spLocks noChangeArrowheads="1"/>
          </p:cNvSpPr>
          <p:nvPr/>
        </p:nvSpPr>
        <p:spPr bwMode="auto">
          <a:xfrm>
            <a:off x="1096240" y="4572000"/>
            <a:ext cx="2743200" cy="228600"/>
          </a:xfrm>
          <a:prstGeom prst="rect">
            <a:avLst/>
          </a:prstGeom>
          <a:solidFill>
            <a:srgbClr val="F7C0A7"/>
          </a:solidFill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2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Tessellation Primitive Generator</a:t>
            </a:r>
          </a:p>
        </p:txBody>
      </p:sp>
      <p:sp>
        <p:nvSpPr>
          <p:cNvPr id="290" name="Rectangle 12"/>
          <p:cNvSpPr>
            <a:spLocks noChangeArrowheads="1"/>
          </p:cNvSpPr>
          <p:nvPr/>
        </p:nvSpPr>
        <p:spPr bwMode="auto">
          <a:xfrm>
            <a:off x="1096240" y="6400800"/>
            <a:ext cx="2743200" cy="228600"/>
          </a:xfrm>
          <a:prstGeom prst="rect">
            <a:avLst/>
          </a:prstGeom>
          <a:solidFill>
            <a:srgbClr val="FFCC66"/>
          </a:solidFill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2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Geometry Shader</a:t>
            </a:r>
          </a:p>
        </p:txBody>
      </p:sp>
      <p:sp>
        <p:nvSpPr>
          <p:cNvPr id="291" name="Rectangle 12"/>
          <p:cNvSpPr>
            <a:spLocks noChangeArrowheads="1"/>
          </p:cNvSpPr>
          <p:nvPr/>
        </p:nvSpPr>
        <p:spPr bwMode="auto">
          <a:xfrm>
            <a:off x="1096240" y="7772400"/>
            <a:ext cx="2743200" cy="228600"/>
          </a:xfrm>
          <a:prstGeom prst="rect">
            <a:avLst/>
          </a:prstGeom>
          <a:solidFill>
            <a:srgbClr val="F7C0A7"/>
          </a:solidFill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2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Rasterization</a:t>
            </a:r>
          </a:p>
        </p:txBody>
      </p:sp>
      <p:sp>
        <p:nvSpPr>
          <p:cNvPr id="292" name="Rectangle 12"/>
          <p:cNvSpPr>
            <a:spLocks noChangeArrowheads="1"/>
          </p:cNvSpPr>
          <p:nvPr/>
        </p:nvSpPr>
        <p:spPr bwMode="auto">
          <a:xfrm>
            <a:off x="1096240" y="9601200"/>
            <a:ext cx="2743200" cy="228600"/>
          </a:xfrm>
          <a:prstGeom prst="rect">
            <a:avLst/>
          </a:prstGeom>
          <a:solidFill>
            <a:srgbClr val="FFCC66"/>
          </a:solidFill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2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Fragment Shader</a:t>
            </a:r>
          </a:p>
        </p:txBody>
      </p:sp>
      <p:sp>
        <p:nvSpPr>
          <p:cNvPr id="293" name="Rectangle 6"/>
          <p:cNvSpPr>
            <a:spLocks noChangeArrowheads="1"/>
          </p:cNvSpPr>
          <p:nvPr/>
        </p:nvSpPr>
        <p:spPr bwMode="auto">
          <a:xfrm>
            <a:off x="4753841" y="1828800"/>
            <a:ext cx="2286000" cy="228600"/>
          </a:xfrm>
          <a:prstGeom prst="rect">
            <a:avLst/>
          </a:prstGeom>
          <a:solidFill>
            <a:srgbClr val="8999CD"/>
          </a:solidFill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2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Indirect Buffer Binding</a:t>
            </a:r>
            <a:endParaRPr lang="en-US" sz="1200" b="1" dirty="0">
              <a:solidFill>
                <a:srgbClr val="FF0000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294" name="Rectangle 12"/>
          <p:cNvSpPr>
            <a:spLocks noChangeArrowheads="1"/>
          </p:cNvSpPr>
          <p:nvPr/>
        </p:nvSpPr>
        <p:spPr bwMode="auto">
          <a:xfrm>
            <a:off x="1096240" y="10515600"/>
            <a:ext cx="2743200" cy="228600"/>
          </a:xfrm>
          <a:prstGeom prst="rect">
            <a:avLst/>
          </a:prstGeom>
          <a:solidFill>
            <a:srgbClr val="F7C0A7"/>
          </a:solidFill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2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Color/Blending Operations</a:t>
            </a:r>
          </a:p>
        </p:txBody>
      </p:sp>
      <p:sp>
        <p:nvSpPr>
          <p:cNvPr id="295" name="Rectangle 6"/>
          <p:cNvSpPr>
            <a:spLocks noChangeArrowheads="1"/>
          </p:cNvSpPr>
          <p:nvPr/>
        </p:nvSpPr>
        <p:spPr bwMode="auto">
          <a:xfrm>
            <a:off x="4753841" y="5486400"/>
            <a:ext cx="2286000" cy="2286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2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Storage Image</a:t>
            </a:r>
            <a:endParaRPr lang="en-US" sz="1200" b="1" dirty="0">
              <a:solidFill>
                <a:srgbClr val="FF0000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296" name="Rectangle 6"/>
          <p:cNvSpPr>
            <a:spLocks noChangeArrowheads="1"/>
          </p:cNvSpPr>
          <p:nvPr/>
        </p:nvSpPr>
        <p:spPr bwMode="auto">
          <a:xfrm>
            <a:off x="4753841" y="5943600"/>
            <a:ext cx="2286000" cy="228600"/>
          </a:xfrm>
          <a:prstGeom prst="rect">
            <a:avLst/>
          </a:prstGeom>
          <a:solidFill>
            <a:srgbClr val="8999CD"/>
          </a:solidFill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2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Storage Texel Buffer</a:t>
            </a:r>
            <a:endParaRPr lang="en-US" sz="1200" b="1" dirty="0">
              <a:solidFill>
                <a:srgbClr val="FF0000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297" name="Rectangle 6"/>
          <p:cNvSpPr>
            <a:spLocks noChangeArrowheads="1"/>
          </p:cNvSpPr>
          <p:nvPr/>
        </p:nvSpPr>
        <p:spPr bwMode="auto">
          <a:xfrm>
            <a:off x="4753841" y="6400800"/>
            <a:ext cx="2286000" cy="228600"/>
          </a:xfrm>
          <a:prstGeom prst="rect">
            <a:avLst/>
          </a:prstGeom>
          <a:solidFill>
            <a:srgbClr val="8999CD"/>
          </a:solidFill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2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Storage Buffer</a:t>
            </a:r>
            <a:endParaRPr lang="en-US" sz="1200" b="1" dirty="0">
              <a:solidFill>
                <a:srgbClr val="FF0000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298" name="Rectangle 6"/>
          <p:cNvSpPr>
            <a:spLocks noChangeArrowheads="1"/>
          </p:cNvSpPr>
          <p:nvPr/>
        </p:nvSpPr>
        <p:spPr bwMode="auto">
          <a:xfrm>
            <a:off x="4753841" y="4114800"/>
            <a:ext cx="2286000" cy="2286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2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Sampled Image</a:t>
            </a:r>
            <a:endParaRPr lang="en-US" sz="1200" b="1" dirty="0">
              <a:solidFill>
                <a:srgbClr val="FF0000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299" name="Rectangle 6"/>
          <p:cNvSpPr>
            <a:spLocks noChangeArrowheads="1"/>
          </p:cNvSpPr>
          <p:nvPr/>
        </p:nvSpPr>
        <p:spPr bwMode="auto">
          <a:xfrm>
            <a:off x="4753841" y="4572000"/>
            <a:ext cx="2286000" cy="228600"/>
          </a:xfrm>
          <a:prstGeom prst="rect">
            <a:avLst/>
          </a:prstGeom>
          <a:solidFill>
            <a:srgbClr val="8999CD"/>
          </a:solidFill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2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Uniform Texel Buffer</a:t>
            </a:r>
            <a:endParaRPr lang="en-US" sz="1200" b="1" dirty="0">
              <a:solidFill>
                <a:srgbClr val="FF0000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301" name="Rectangle 6"/>
          <p:cNvSpPr>
            <a:spLocks noChangeArrowheads="1"/>
          </p:cNvSpPr>
          <p:nvPr/>
        </p:nvSpPr>
        <p:spPr bwMode="auto">
          <a:xfrm>
            <a:off x="4753841" y="2286000"/>
            <a:ext cx="2286000" cy="228600"/>
          </a:xfrm>
          <a:prstGeom prst="rect">
            <a:avLst/>
          </a:prstGeom>
          <a:solidFill>
            <a:srgbClr val="8999CD"/>
          </a:solidFill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2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Index Buffer Binding</a:t>
            </a:r>
            <a:endParaRPr lang="en-US" sz="1200" b="1" dirty="0">
              <a:solidFill>
                <a:srgbClr val="FF0000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302" name="Rectangle 6"/>
          <p:cNvSpPr>
            <a:spLocks noChangeArrowheads="1"/>
          </p:cNvSpPr>
          <p:nvPr/>
        </p:nvSpPr>
        <p:spPr bwMode="auto">
          <a:xfrm>
            <a:off x="4753841" y="2743200"/>
            <a:ext cx="2286000" cy="228600"/>
          </a:xfrm>
          <a:prstGeom prst="rect">
            <a:avLst/>
          </a:prstGeom>
          <a:solidFill>
            <a:srgbClr val="8999CD"/>
          </a:solidFill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2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Vertex Buffer Binding</a:t>
            </a:r>
            <a:endParaRPr lang="en-US" sz="1200" b="1" dirty="0">
              <a:solidFill>
                <a:srgbClr val="FF0000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303" name="Rectangle 6"/>
          <p:cNvSpPr>
            <a:spLocks noChangeArrowheads="1"/>
          </p:cNvSpPr>
          <p:nvPr/>
        </p:nvSpPr>
        <p:spPr bwMode="auto">
          <a:xfrm>
            <a:off x="10113036" y="10162309"/>
            <a:ext cx="1828800" cy="2286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035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Image</a:t>
            </a:r>
          </a:p>
        </p:txBody>
      </p:sp>
      <p:sp>
        <p:nvSpPr>
          <p:cNvPr id="304" name="Rectangle 6"/>
          <p:cNvSpPr>
            <a:spLocks noChangeArrowheads="1"/>
          </p:cNvSpPr>
          <p:nvPr/>
        </p:nvSpPr>
        <p:spPr bwMode="auto">
          <a:xfrm>
            <a:off x="10113036" y="9819409"/>
            <a:ext cx="1828800" cy="228600"/>
          </a:xfrm>
          <a:prstGeom prst="rect">
            <a:avLst/>
          </a:prstGeom>
          <a:solidFill>
            <a:srgbClr val="8999CD"/>
          </a:solidFill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035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Buffer</a:t>
            </a:r>
            <a:endParaRPr lang="en-US" sz="1035" b="1" dirty="0">
              <a:solidFill>
                <a:srgbClr val="FF0000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305" name="Rectangle 6"/>
          <p:cNvSpPr>
            <a:spLocks noChangeArrowheads="1"/>
          </p:cNvSpPr>
          <p:nvPr/>
        </p:nvSpPr>
        <p:spPr bwMode="auto">
          <a:xfrm>
            <a:off x="10113036" y="9476509"/>
            <a:ext cx="1828800" cy="228600"/>
          </a:xfrm>
          <a:prstGeom prst="rect">
            <a:avLst/>
          </a:prstGeom>
          <a:solidFill>
            <a:srgbClr val="FFCC66"/>
          </a:solidFill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035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Programmable Stage</a:t>
            </a:r>
          </a:p>
        </p:txBody>
      </p:sp>
      <p:sp>
        <p:nvSpPr>
          <p:cNvPr id="306" name="Rectangle 6"/>
          <p:cNvSpPr>
            <a:spLocks noChangeArrowheads="1"/>
          </p:cNvSpPr>
          <p:nvPr/>
        </p:nvSpPr>
        <p:spPr bwMode="auto">
          <a:xfrm>
            <a:off x="10113036" y="9133609"/>
            <a:ext cx="1828800" cy="228600"/>
          </a:xfrm>
          <a:prstGeom prst="rect">
            <a:avLst/>
          </a:prstGeom>
          <a:solidFill>
            <a:srgbClr val="F7C0A7"/>
          </a:solidFill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035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Fixed Function Stage</a:t>
            </a:r>
          </a:p>
        </p:txBody>
      </p:sp>
      <p:sp>
        <p:nvSpPr>
          <p:cNvPr id="307" name="Rectangle 12"/>
          <p:cNvSpPr>
            <a:spLocks noChangeArrowheads="1"/>
          </p:cNvSpPr>
          <p:nvPr/>
        </p:nvSpPr>
        <p:spPr bwMode="auto">
          <a:xfrm>
            <a:off x="1096240" y="5029200"/>
            <a:ext cx="2743200" cy="228600"/>
          </a:xfrm>
          <a:prstGeom prst="rect">
            <a:avLst/>
          </a:prstGeom>
          <a:solidFill>
            <a:srgbClr val="FFCC66"/>
          </a:solidFill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2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Tessellation Evaluation Shader</a:t>
            </a:r>
          </a:p>
        </p:txBody>
      </p:sp>
      <p:sp>
        <p:nvSpPr>
          <p:cNvPr id="308" name="Rectangle 12"/>
          <p:cNvSpPr>
            <a:spLocks noChangeArrowheads="1"/>
          </p:cNvSpPr>
          <p:nvPr/>
        </p:nvSpPr>
        <p:spPr bwMode="auto">
          <a:xfrm>
            <a:off x="7959432" y="1822784"/>
            <a:ext cx="1703311" cy="228600"/>
          </a:xfrm>
          <a:prstGeom prst="rect">
            <a:avLst/>
          </a:prstGeom>
          <a:solidFill>
            <a:srgbClr val="F7C0A7"/>
          </a:solidFill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208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DrawMeshTasks</a:t>
            </a:r>
            <a:endParaRPr lang="en-US" sz="1208" b="1" dirty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309" name="Rectangle 12"/>
          <p:cNvSpPr>
            <a:spLocks noChangeArrowheads="1"/>
          </p:cNvSpPr>
          <p:nvPr/>
        </p:nvSpPr>
        <p:spPr bwMode="auto">
          <a:xfrm>
            <a:off x="7959432" y="4125191"/>
            <a:ext cx="1703311" cy="228600"/>
          </a:xfrm>
          <a:prstGeom prst="rect">
            <a:avLst/>
          </a:prstGeom>
          <a:solidFill>
            <a:srgbClr val="FFCC66"/>
          </a:solidFill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208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Task Shader</a:t>
            </a:r>
          </a:p>
        </p:txBody>
      </p:sp>
      <p:sp>
        <p:nvSpPr>
          <p:cNvPr id="310" name="Rectangle 6"/>
          <p:cNvSpPr>
            <a:spLocks noChangeArrowheads="1"/>
          </p:cNvSpPr>
          <p:nvPr/>
        </p:nvSpPr>
        <p:spPr bwMode="auto">
          <a:xfrm>
            <a:off x="4753841" y="5029200"/>
            <a:ext cx="2286000" cy="228600"/>
          </a:xfrm>
          <a:prstGeom prst="rect">
            <a:avLst/>
          </a:prstGeom>
          <a:solidFill>
            <a:srgbClr val="8999CD"/>
          </a:solidFill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2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Uniform Buffer</a:t>
            </a:r>
            <a:endParaRPr lang="en-US" sz="1200" b="1" dirty="0">
              <a:solidFill>
                <a:srgbClr val="FF0000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311" name="Rectangle 6"/>
          <p:cNvSpPr>
            <a:spLocks noChangeArrowheads="1"/>
          </p:cNvSpPr>
          <p:nvPr/>
        </p:nvSpPr>
        <p:spPr bwMode="auto">
          <a:xfrm>
            <a:off x="4753841" y="9601200"/>
            <a:ext cx="2286000" cy="2286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2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Input Attachment</a:t>
            </a:r>
            <a:endParaRPr lang="en-US" sz="1200" b="1" dirty="0">
              <a:solidFill>
                <a:srgbClr val="FF0000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312" name="Rectangle 12"/>
          <p:cNvSpPr>
            <a:spLocks noChangeArrowheads="1"/>
          </p:cNvSpPr>
          <p:nvPr/>
        </p:nvSpPr>
        <p:spPr bwMode="auto">
          <a:xfrm>
            <a:off x="1096240" y="2286000"/>
            <a:ext cx="2743200" cy="228600"/>
          </a:xfrm>
          <a:prstGeom prst="rect">
            <a:avLst/>
          </a:prstGeom>
          <a:solidFill>
            <a:srgbClr val="F7C0A7"/>
          </a:solidFill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2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Input Assembler</a:t>
            </a:r>
          </a:p>
        </p:txBody>
      </p:sp>
      <p:sp>
        <p:nvSpPr>
          <p:cNvPr id="313" name="Rectangle 12"/>
          <p:cNvSpPr>
            <a:spLocks noChangeArrowheads="1"/>
          </p:cNvSpPr>
          <p:nvPr/>
        </p:nvSpPr>
        <p:spPr bwMode="auto">
          <a:xfrm>
            <a:off x="1096240" y="3657600"/>
            <a:ext cx="2743200" cy="228600"/>
          </a:xfrm>
          <a:prstGeom prst="rect">
            <a:avLst/>
          </a:prstGeom>
          <a:solidFill>
            <a:srgbClr val="F7C0A7"/>
          </a:solidFill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2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Tessellation Assembler</a:t>
            </a:r>
          </a:p>
        </p:txBody>
      </p:sp>
      <p:sp>
        <p:nvSpPr>
          <p:cNvPr id="314" name="Rectangle 12"/>
          <p:cNvSpPr>
            <a:spLocks noChangeArrowheads="1"/>
          </p:cNvSpPr>
          <p:nvPr/>
        </p:nvSpPr>
        <p:spPr bwMode="auto">
          <a:xfrm>
            <a:off x="1096240" y="5943600"/>
            <a:ext cx="2743200" cy="228600"/>
          </a:xfrm>
          <a:prstGeom prst="rect">
            <a:avLst/>
          </a:prstGeom>
          <a:solidFill>
            <a:srgbClr val="F7C0A7"/>
          </a:solidFill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2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Geometry Assembler</a:t>
            </a:r>
          </a:p>
        </p:txBody>
      </p:sp>
      <p:sp>
        <p:nvSpPr>
          <p:cNvPr id="315" name="Rectangle 12"/>
          <p:cNvSpPr>
            <a:spLocks noChangeArrowheads="1"/>
          </p:cNvSpPr>
          <p:nvPr/>
        </p:nvSpPr>
        <p:spPr bwMode="auto">
          <a:xfrm>
            <a:off x="1096240" y="7315200"/>
            <a:ext cx="2743200" cy="228600"/>
          </a:xfrm>
          <a:prstGeom prst="rect">
            <a:avLst/>
          </a:prstGeom>
          <a:solidFill>
            <a:srgbClr val="F7C0A7"/>
          </a:solidFill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2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Primitive Assembler</a:t>
            </a:r>
          </a:p>
        </p:txBody>
      </p:sp>
      <p:sp>
        <p:nvSpPr>
          <p:cNvPr id="316" name="Rectangle 12"/>
          <p:cNvSpPr>
            <a:spLocks noChangeArrowheads="1"/>
          </p:cNvSpPr>
          <p:nvPr/>
        </p:nvSpPr>
        <p:spPr bwMode="auto">
          <a:xfrm>
            <a:off x="1096240" y="8686800"/>
            <a:ext cx="2743200" cy="228600"/>
          </a:xfrm>
          <a:prstGeom prst="rect">
            <a:avLst/>
          </a:prstGeom>
          <a:solidFill>
            <a:srgbClr val="F7C0A7"/>
          </a:solidFill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2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Pre-Fragment Operations</a:t>
            </a:r>
          </a:p>
        </p:txBody>
      </p:sp>
      <p:sp>
        <p:nvSpPr>
          <p:cNvPr id="317" name="Rectangle 12"/>
          <p:cNvSpPr>
            <a:spLocks noChangeArrowheads="1"/>
          </p:cNvSpPr>
          <p:nvPr/>
        </p:nvSpPr>
        <p:spPr bwMode="auto">
          <a:xfrm>
            <a:off x="1096240" y="9144000"/>
            <a:ext cx="2743200" cy="228600"/>
          </a:xfrm>
          <a:prstGeom prst="rect">
            <a:avLst/>
          </a:prstGeom>
          <a:solidFill>
            <a:srgbClr val="F7C0A7"/>
          </a:solidFill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2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Fragment Assembler</a:t>
            </a:r>
          </a:p>
        </p:txBody>
      </p:sp>
      <p:sp>
        <p:nvSpPr>
          <p:cNvPr id="318" name="Rectangle 12"/>
          <p:cNvSpPr>
            <a:spLocks noChangeArrowheads="1"/>
          </p:cNvSpPr>
          <p:nvPr/>
        </p:nvSpPr>
        <p:spPr bwMode="auto">
          <a:xfrm>
            <a:off x="1096240" y="10058400"/>
            <a:ext cx="2743200" cy="228600"/>
          </a:xfrm>
          <a:prstGeom prst="rect">
            <a:avLst/>
          </a:prstGeom>
          <a:solidFill>
            <a:srgbClr val="F7C0A7"/>
          </a:solidFill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2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Post-Fragment Operations</a:t>
            </a:r>
          </a:p>
        </p:txBody>
      </p:sp>
      <p:sp>
        <p:nvSpPr>
          <p:cNvPr id="319" name="Rectangle 12"/>
          <p:cNvSpPr>
            <a:spLocks noChangeArrowheads="1"/>
          </p:cNvSpPr>
          <p:nvPr/>
        </p:nvSpPr>
        <p:spPr bwMode="auto">
          <a:xfrm>
            <a:off x="7959432" y="3667991"/>
            <a:ext cx="1703311" cy="228600"/>
          </a:xfrm>
          <a:prstGeom prst="rect">
            <a:avLst/>
          </a:prstGeom>
          <a:solidFill>
            <a:srgbClr val="F7C0A7"/>
          </a:solidFill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208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Task Assembler</a:t>
            </a:r>
          </a:p>
        </p:txBody>
      </p:sp>
      <p:sp>
        <p:nvSpPr>
          <p:cNvPr id="320" name="Rectangle 46"/>
          <p:cNvSpPr>
            <a:spLocks noChangeArrowheads="1"/>
          </p:cNvSpPr>
          <p:nvPr/>
        </p:nvSpPr>
        <p:spPr bwMode="auto">
          <a:xfrm flipV="1">
            <a:off x="4696691" y="3771900"/>
            <a:ext cx="2400300" cy="2914650"/>
          </a:xfrm>
          <a:prstGeom prst="rect">
            <a:avLst/>
          </a:prstGeom>
          <a:noFill/>
          <a:ln w="38100" cap="rnd">
            <a:solidFill>
              <a:schemeClr val="accent2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90000"/>
              </a:lnSpc>
            </a:pPr>
            <a:endParaRPr lang="en-US" sz="1200">
              <a:latin typeface="Tahoma" pitchFamily="34" charset="0"/>
              <a:cs typeface="Tahoma" pitchFamily="34" charset="0"/>
            </a:endParaRPr>
          </a:p>
        </p:txBody>
      </p:sp>
      <p:cxnSp>
        <p:nvCxnSpPr>
          <p:cNvPr id="321" name="Straight Arrow Connector 320"/>
          <p:cNvCxnSpPr>
            <a:stCxn id="293" idx="1"/>
            <a:endCxn id="286" idx="3"/>
          </p:cNvCxnSpPr>
          <p:nvPr/>
        </p:nvCxnSpPr>
        <p:spPr>
          <a:xfrm flipH="1">
            <a:off x="3839440" y="1943100"/>
            <a:ext cx="914401" cy="0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headEnd type="none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3" name="Elbow Connector 322"/>
          <p:cNvCxnSpPr>
            <a:endCxn id="312" idx="3"/>
          </p:cNvCxnSpPr>
          <p:nvPr/>
        </p:nvCxnSpPr>
        <p:spPr>
          <a:xfrm rot="10800000">
            <a:off x="3839441" y="2400300"/>
            <a:ext cx="685801" cy="228600"/>
          </a:xfrm>
          <a:prstGeom prst="bentConnector3">
            <a:avLst>
              <a:gd name="adj1" fmla="val 31449"/>
            </a:avLst>
          </a:prstGeom>
          <a:ln w="38100">
            <a:solidFill>
              <a:schemeClr val="accent1">
                <a:lumMod val="60000"/>
                <a:lumOff val="4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4" name="Straight Connector 323"/>
          <p:cNvCxnSpPr/>
          <p:nvPr/>
        </p:nvCxnSpPr>
        <p:spPr>
          <a:xfrm>
            <a:off x="4296640" y="2857501"/>
            <a:ext cx="0" cy="6743700"/>
          </a:xfrm>
          <a:prstGeom prst="line">
            <a:avLst/>
          </a:prstGeom>
          <a:ln w="38100" cap="rnd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5" name="Straight Arrow Connector 324"/>
          <p:cNvCxnSpPr/>
          <p:nvPr/>
        </p:nvCxnSpPr>
        <p:spPr>
          <a:xfrm flipH="1">
            <a:off x="3839441" y="9601200"/>
            <a:ext cx="457199" cy="0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6" name="Straight Arrow Connector 325"/>
          <p:cNvCxnSpPr>
            <a:endCxn id="290" idx="3"/>
          </p:cNvCxnSpPr>
          <p:nvPr/>
        </p:nvCxnSpPr>
        <p:spPr>
          <a:xfrm flipH="1">
            <a:off x="3839440" y="6515100"/>
            <a:ext cx="457200" cy="0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7" name="Straight Arrow Connector 326"/>
          <p:cNvCxnSpPr>
            <a:endCxn id="307" idx="3"/>
          </p:cNvCxnSpPr>
          <p:nvPr/>
        </p:nvCxnSpPr>
        <p:spPr>
          <a:xfrm flipH="1">
            <a:off x="3839440" y="5143500"/>
            <a:ext cx="457200" cy="0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8" name="Straight Arrow Connector 327"/>
          <p:cNvCxnSpPr>
            <a:endCxn id="288" idx="3"/>
          </p:cNvCxnSpPr>
          <p:nvPr/>
        </p:nvCxnSpPr>
        <p:spPr>
          <a:xfrm flipH="1">
            <a:off x="3848464" y="4229100"/>
            <a:ext cx="448176" cy="0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9" name="Straight Arrow Connector 328"/>
          <p:cNvCxnSpPr>
            <a:endCxn id="287" idx="3"/>
          </p:cNvCxnSpPr>
          <p:nvPr/>
        </p:nvCxnSpPr>
        <p:spPr>
          <a:xfrm flipH="1">
            <a:off x="3839440" y="2851484"/>
            <a:ext cx="445168" cy="6016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0" name="Straight Arrow Connector 329"/>
          <p:cNvCxnSpPr>
            <a:stCxn id="296" idx="1"/>
          </p:cNvCxnSpPr>
          <p:nvPr/>
        </p:nvCxnSpPr>
        <p:spPr>
          <a:xfrm flipH="1">
            <a:off x="4296641" y="6057900"/>
            <a:ext cx="457200" cy="0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1" name="Straight Arrow Connector 330"/>
          <p:cNvCxnSpPr>
            <a:stCxn id="299" idx="1"/>
          </p:cNvCxnSpPr>
          <p:nvPr/>
        </p:nvCxnSpPr>
        <p:spPr>
          <a:xfrm flipH="1">
            <a:off x="4296641" y="4686300"/>
            <a:ext cx="457200" cy="0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2" name="Straight Arrow Connector 331"/>
          <p:cNvCxnSpPr>
            <a:stCxn id="311" idx="1"/>
            <a:endCxn id="292" idx="3"/>
          </p:cNvCxnSpPr>
          <p:nvPr/>
        </p:nvCxnSpPr>
        <p:spPr>
          <a:xfrm flipH="1">
            <a:off x="3839440" y="9715500"/>
            <a:ext cx="914401" cy="0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headEnd type="none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3" name="Straight Connector 332"/>
          <p:cNvCxnSpPr>
            <a:cxnSpLocks/>
          </p:cNvCxnSpPr>
          <p:nvPr/>
        </p:nvCxnSpPr>
        <p:spPr>
          <a:xfrm flipH="1">
            <a:off x="7497041" y="2851484"/>
            <a:ext cx="12029" cy="3663616"/>
          </a:xfrm>
          <a:prstGeom prst="line">
            <a:avLst/>
          </a:prstGeom>
          <a:ln w="38100" cap="rnd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4" name="Straight Arrow Connector 333"/>
          <p:cNvCxnSpPr>
            <a:stCxn id="299" idx="3"/>
          </p:cNvCxnSpPr>
          <p:nvPr/>
        </p:nvCxnSpPr>
        <p:spPr>
          <a:xfrm>
            <a:off x="7039841" y="4686300"/>
            <a:ext cx="457200" cy="0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5" name="Straight Arrow Connector 334"/>
          <p:cNvCxnSpPr>
            <a:endCxn id="296" idx="3"/>
          </p:cNvCxnSpPr>
          <p:nvPr/>
        </p:nvCxnSpPr>
        <p:spPr>
          <a:xfrm flipH="1">
            <a:off x="7039841" y="6057900"/>
            <a:ext cx="457200" cy="0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6" name="Straight Arrow Connector 335"/>
          <p:cNvCxnSpPr>
            <a:cxnSpLocks/>
          </p:cNvCxnSpPr>
          <p:nvPr/>
        </p:nvCxnSpPr>
        <p:spPr>
          <a:xfrm flipH="1">
            <a:off x="7495307" y="2857500"/>
            <a:ext cx="2658544" cy="0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7" name="Straight Arrow Connector 336"/>
          <p:cNvCxnSpPr>
            <a:stCxn id="293" idx="3"/>
            <a:endCxn id="308" idx="1"/>
          </p:cNvCxnSpPr>
          <p:nvPr/>
        </p:nvCxnSpPr>
        <p:spPr>
          <a:xfrm flipV="1">
            <a:off x="7039841" y="1937084"/>
            <a:ext cx="919591" cy="6016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headEnd type="none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9" name="Straight Arrow Connector 338"/>
          <p:cNvCxnSpPr>
            <a:stCxn id="286" idx="2"/>
            <a:endCxn id="312" idx="0"/>
          </p:cNvCxnSpPr>
          <p:nvPr/>
        </p:nvCxnSpPr>
        <p:spPr>
          <a:xfrm>
            <a:off x="2467840" y="2057400"/>
            <a:ext cx="0" cy="228600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0" name="Straight Arrow Connector 339"/>
          <p:cNvCxnSpPr>
            <a:stCxn id="312" idx="2"/>
            <a:endCxn id="287" idx="0"/>
          </p:cNvCxnSpPr>
          <p:nvPr/>
        </p:nvCxnSpPr>
        <p:spPr>
          <a:xfrm>
            <a:off x="2467840" y="2514600"/>
            <a:ext cx="0" cy="228600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1" name="Straight Arrow Connector 340"/>
          <p:cNvCxnSpPr>
            <a:stCxn id="287" idx="2"/>
            <a:endCxn id="313" idx="0"/>
          </p:cNvCxnSpPr>
          <p:nvPr/>
        </p:nvCxnSpPr>
        <p:spPr>
          <a:xfrm>
            <a:off x="2467840" y="2971800"/>
            <a:ext cx="0" cy="685800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2" name="Straight Arrow Connector 341"/>
          <p:cNvCxnSpPr>
            <a:stCxn id="313" idx="2"/>
            <a:endCxn id="288" idx="0"/>
          </p:cNvCxnSpPr>
          <p:nvPr/>
        </p:nvCxnSpPr>
        <p:spPr>
          <a:xfrm>
            <a:off x="2467840" y="3886200"/>
            <a:ext cx="9024" cy="228600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3" name="Straight Arrow Connector 342"/>
          <p:cNvCxnSpPr>
            <a:stCxn id="288" idx="2"/>
            <a:endCxn id="289" idx="0"/>
          </p:cNvCxnSpPr>
          <p:nvPr/>
        </p:nvCxnSpPr>
        <p:spPr>
          <a:xfrm flipH="1">
            <a:off x="2467840" y="4343400"/>
            <a:ext cx="9024" cy="228600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4" name="Straight Arrow Connector 343"/>
          <p:cNvCxnSpPr>
            <a:stCxn id="289" idx="2"/>
            <a:endCxn id="307" idx="0"/>
          </p:cNvCxnSpPr>
          <p:nvPr/>
        </p:nvCxnSpPr>
        <p:spPr>
          <a:xfrm>
            <a:off x="2467840" y="4800600"/>
            <a:ext cx="0" cy="228600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5" name="Straight Arrow Connector 344"/>
          <p:cNvCxnSpPr>
            <a:stCxn id="307" idx="2"/>
            <a:endCxn id="314" idx="0"/>
          </p:cNvCxnSpPr>
          <p:nvPr/>
        </p:nvCxnSpPr>
        <p:spPr>
          <a:xfrm>
            <a:off x="2467840" y="5257801"/>
            <a:ext cx="0" cy="685800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6" name="Straight Arrow Connector 345"/>
          <p:cNvCxnSpPr>
            <a:stCxn id="314" idx="2"/>
            <a:endCxn id="290" idx="0"/>
          </p:cNvCxnSpPr>
          <p:nvPr/>
        </p:nvCxnSpPr>
        <p:spPr>
          <a:xfrm>
            <a:off x="2467840" y="6172200"/>
            <a:ext cx="0" cy="228600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7" name="Straight Arrow Connector 346"/>
          <p:cNvCxnSpPr>
            <a:stCxn id="290" idx="2"/>
            <a:endCxn id="315" idx="0"/>
          </p:cNvCxnSpPr>
          <p:nvPr/>
        </p:nvCxnSpPr>
        <p:spPr>
          <a:xfrm>
            <a:off x="2467840" y="6629401"/>
            <a:ext cx="0" cy="685800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8" name="Straight Arrow Connector 347"/>
          <p:cNvCxnSpPr>
            <a:stCxn id="315" idx="2"/>
            <a:endCxn id="291" idx="0"/>
          </p:cNvCxnSpPr>
          <p:nvPr/>
        </p:nvCxnSpPr>
        <p:spPr>
          <a:xfrm>
            <a:off x="2467840" y="7543800"/>
            <a:ext cx="0" cy="228600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9" name="Straight Arrow Connector 348"/>
          <p:cNvCxnSpPr>
            <a:stCxn id="291" idx="2"/>
            <a:endCxn id="316" idx="0"/>
          </p:cNvCxnSpPr>
          <p:nvPr/>
        </p:nvCxnSpPr>
        <p:spPr>
          <a:xfrm>
            <a:off x="2467840" y="8001000"/>
            <a:ext cx="0" cy="685800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0" name="Straight Arrow Connector 349"/>
          <p:cNvCxnSpPr>
            <a:stCxn id="316" idx="2"/>
            <a:endCxn id="317" idx="0"/>
          </p:cNvCxnSpPr>
          <p:nvPr/>
        </p:nvCxnSpPr>
        <p:spPr>
          <a:xfrm>
            <a:off x="2467840" y="8915400"/>
            <a:ext cx="0" cy="228600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1" name="Straight Arrow Connector 350"/>
          <p:cNvCxnSpPr>
            <a:stCxn id="317" idx="2"/>
            <a:endCxn id="292" idx="0"/>
          </p:cNvCxnSpPr>
          <p:nvPr/>
        </p:nvCxnSpPr>
        <p:spPr>
          <a:xfrm>
            <a:off x="2467840" y="9372600"/>
            <a:ext cx="0" cy="228600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2" name="Straight Arrow Connector 351"/>
          <p:cNvCxnSpPr>
            <a:stCxn id="292" idx="2"/>
            <a:endCxn id="318" idx="0"/>
          </p:cNvCxnSpPr>
          <p:nvPr/>
        </p:nvCxnSpPr>
        <p:spPr>
          <a:xfrm>
            <a:off x="2467840" y="9829800"/>
            <a:ext cx="0" cy="228600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3" name="Straight Arrow Connector 352"/>
          <p:cNvCxnSpPr>
            <a:stCxn id="318" idx="2"/>
            <a:endCxn id="294" idx="0"/>
          </p:cNvCxnSpPr>
          <p:nvPr/>
        </p:nvCxnSpPr>
        <p:spPr>
          <a:xfrm>
            <a:off x="2467840" y="10287000"/>
            <a:ext cx="0" cy="228600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4" name="Straight Connector 353"/>
          <p:cNvCxnSpPr/>
          <p:nvPr/>
        </p:nvCxnSpPr>
        <p:spPr>
          <a:xfrm>
            <a:off x="639041" y="3314700"/>
            <a:ext cx="0" cy="2286000"/>
          </a:xfrm>
          <a:prstGeom prst="line">
            <a:avLst/>
          </a:prstGeom>
          <a:ln w="38100" cap="rnd">
            <a:solidFill>
              <a:schemeClr val="tx1">
                <a:lumMod val="65000"/>
                <a:lumOff val="35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7" name="Straight Connector 356"/>
          <p:cNvCxnSpPr/>
          <p:nvPr/>
        </p:nvCxnSpPr>
        <p:spPr>
          <a:xfrm>
            <a:off x="639041" y="3314700"/>
            <a:ext cx="1828800" cy="0"/>
          </a:xfrm>
          <a:prstGeom prst="line">
            <a:avLst/>
          </a:prstGeom>
          <a:ln w="38100" cap="rnd">
            <a:solidFill>
              <a:schemeClr val="tx1">
                <a:lumMod val="65000"/>
                <a:lumOff val="35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0" name="Straight Connector 359"/>
          <p:cNvCxnSpPr/>
          <p:nvPr/>
        </p:nvCxnSpPr>
        <p:spPr>
          <a:xfrm>
            <a:off x="639041" y="6972300"/>
            <a:ext cx="1828800" cy="0"/>
          </a:xfrm>
          <a:prstGeom prst="line">
            <a:avLst/>
          </a:prstGeom>
          <a:ln w="38100" cap="rnd">
            <a:solidFill>
              <a:schemeClr val="tx1">
                <a:lumMod val="65000"/>
                <a:lumOff val="35000"/>
              </a:schemeClr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8" name="Straight Connector 367"/>
          <p:cNvCxnSpPr/>
          <p:nvPr/>
        </p:nvCxnSpPr>
        <p:spPr>
          <a:xfrm>
            <a:off x="639041" y="5600700"/>
            <a:ext cx="1828800" cy="0"/>
          </a:xfrm>
          <a:prstGeom prst="line">
            <a:avLst/>
          </a:prstGeom>
          <a:ln w="38100" cap="rnd">
            <a:solidFill>
              <a:schemeClr val="tx1">
                <a:lumMod val="65000"/>
                <a:lumOff val="35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5" name="Straight Arrow Connector 374"/>
          <p:cNvCxnSpPr>
            <a:stCxn id="308" idx="2"/>
            <a:endCxn id="319" idx="0"/>
          </p:cNvCxnSpPr>
          <p:nvPr/>
        </p:nvCxnSpPr>
        <p:spPr>
          <a:xfrm>
            <a:off x="8811088" y="2051384"/>
            <a:ext cx="0" cy="1616607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8" name="Straight Arrow Connector 377"/>
          <p:cNvCxnSpPr>
            <a:stCxn id="319" idx="2"/>
            <a:endCxn id="309" idx="0"/>
          </p:cNvCxnSpPr>
          <p:nvPr/>
        </p:nvCxnSpPr>
        <p:spPr>
          <a:xfrm>
            <a:off x="8811088" y="3896591"/>
            <a:ext cx="0" cy="228600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0" name="Straight Connector 389"/>
          <p:cNvCxnSpPr/>
          <p:nvPr/>
        </p:nvCxnSpPr>
        <p:spPr>
          <a:xfrm>
            <a:off x="639041" y="5600700"/>
            <a:ext cx="0" cy="1371600"/>
          </a:xfrm>
          <a:prstGeom prst="line">
            <a:avLst/>
          </a:prstGeom>
          <a:ln w="3810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4" name="Straight Arrow Connector 403"/>
          <p:cNvCxnSpPr>
            <a:endCxn id="286" idx="0"/>
          </p:cNvCxnSpPr>
          <p:nvPr/>
        </p:nvCxnSpPr>
        <p:spPr>
          <a:xfrm flipH="1">
            <a:off x="2467840" y="1600200"/>
            <a:ext cx="1" cy="228600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6" name="Straight Arrow Connector 405"/>
          <p:cNvCxnSpPr>
            <a:endCxn id="308" idx="0"/>
          </p:cNvCxnSpPr>
          <p:nvPr/>
        </p:nvCxnSpPr>
        <p:spPr>
          <a:xfrm flipH="1">
            <a:off x="8811088" y="1594184"/>
            <a:ext cx="5" cy="228600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Rectangle 52"/>
          <p:cNvSpPr>
            <a:spLocks noChangeArrowheads="1"/>
          </p:cNvSpPr>
          <p:nvPr/>
        </p:nvSpPr>
        <p:spPr bwMode="auto">
          <a:xfrm>
            <a:off x="4753841" y="10058400"/>
            <a:ext cx="2286000" cy="2286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2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Depth/Stencil Attachment</a:t>
            </a:r>
          </a:p>
        </p:txBody>
      </p:sp>
      <p:sp>
        <p:nvSpPr>
          <p:cNvPr id="97" name="Rectangle 46"/>
          <p:cNvSpPr>
            <a:spLocks noChangeArrowheads="1"/>
          </p:cNvSpPr>
          <p:nvPr/>
        </p:nvSpPr>
        <p:spPr bwMode="auto">
          <a:xfrm>
            <a:off x="4696691" y="9258300"/>
            <a:ext cx="2400300" cy="1714500"/>
          </a:xfrm>
          <a:prstGeom prst="rect">
            <a:avLst/>
          </a:prstGeom>
          <a:noFill/>
          <a:ln w="38100" cap="rnd">
            <a:solidFill>
              <a:schemeClr val="accent2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90000"/>
              </a:lnSpc>
            </a:pPr>
            <a:endParaRPr lang="en-US" sz="1200">
              <a:latin typeface="Tahoma" pitchFamily="34" charset="0"/>
              <a:cs typeface="Tahoma" pitchFamily="34" charset="0"/>
            </a:endParaRPr>
          </a:p>
        </p:txBody>
      </p:sp>
      <p:sp>
        <p:nvSpPr>
          <p:cNvPr id="100" name="Rectangle 6"/>
          <p:cNvSpPr>
            <a:spLocks noChangeArrowheads="1"/>
          </p:cNvSpPr>
          <p:nvPr/>
        </p:nvSpPr>
        <p:spPr bwMode="auto">
          <a:xfrm>
            <a:off x="10113035" y="10505209"/>
            <a:ext cx="1828800" cy="2286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035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Constants</a:t>
            </a:r>
          </a:p>
        </p:txBody>
      </p:sp>
      <p:sp>
        <p:nvSpPr>
          <p:cNvPr id="101" name="Rectangle 6"/>
          <p:cNvSpPr>
            <a:spLocks noChangeArrowheads="1"/>
          </p:cNvSpPr>
          <p:nvPr/>
        </p:nvSpPr>
        <p:spPr bwMode="auto">
          <a:xfrm>
            <a:off x="4753841" y="3429000"/>
            <a:ext cx="2286000" cy="2286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2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Push Constants</a:t>
            </a:r>
          </a:p>
        </p:txBody>
      </p:sp>
      <p:cxnSp>
        <p:nvCxnSpPr>
          <p:cNvPr id="102" name="Straight Arrow Connector 101"/>
          <p:cNvCxnSpPr>
            <a:stCxn id="101" idx="1"/>
          </p:cNvCxnSpPr>
          <p:nvPr/>
        </p:nvCxnSpPr>
        <p:spPr>
          <a:xfrm flipH="1">
            <a:off x="4296641" y="3543300"/>
            <a:ext cx="457200" cy="0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headEnd type="none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Arrow Connector 104"/>
          <p:cNvCxnSpPr>
            <a:stCxn id="101" idx="3"/>
          </p:cNvCxnSpPr>
          <p:nvPr/>
        </p:nvCxnSpPr>
        <p:spPr>
          <a:xfrm>
            <a:off x="7039841" y="3543300"/>
            <a:ext cx="457200" cy="0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stCxn id="301" idx="1"/>
            <a:endCxn id="302" idx="1"/>
          </p:cNvCxnSpPr>
          <p:nvPr/>
        </p:nvCxnSpPr>
        <p:spPr>
          <a:xfrm rot="10800000" flipV="1">
            <a:off x="4753841" y="2400300"/>
            <a:ext cx="12700" cy="457200"/>
          </a:xfrm>
          <a:prstGeom prst="bentConnector3">
            <a:avLst>
              <a:gd name="adj1" fmla="val 1800000"/>
            </a:avLst>
          </a:prstGeom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Arrow Connector 111"/>
          <p:cNvCxnSpPr>
            <a:stCxn id="298" idx="1"/>
          </p:cNvCxnSpPr>
          <p:nvPr/>
        </p:nvCxnSpPr>
        <p:spPr>
          <a:xfrm flipH="1">
            <a:off x="4296641" y="4229100"/>
            <a:ext cx="457200" cy="0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/>
          <p:cNvCxnSpPr>
            <a:stCxn id="310" idx="1"/>
          </p:cNvCxnSpPr>
          <p:nvPr/>
        </p:nvCxnSpPr>
        <p:spPr>
          <a:xfrm flipH="1">
            <a:off x="4296641" y="5143500"/>
            <a:ext cx="457200" cy="0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Arrow Connector 125"/>
          <p:cNvCxnSpPr>
            <a:stCxn id="295" idx="1"/>
          </p:cNvCxnSpPr>
          <p:nvPr/>
        </p:nvCxnSpPr>
        <p:spPr>
          <a:xfrm flipH="1">
            <a:off x="4296641" y="5600700"/>
            <a:ext cx="457200" cy="0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Arrow Connector 127"/>
          <p:cNvCxnSpPr>
            <a:endCxn id="295" idx="3"/>
          </p:cNvCxnSpPr>
          <p:nvPr/>
        </p:nvCxnSpPr>
        <p:spPr>
          <a:xfrm flipH="1">
            <a:off x="7039841" y="5600700"/>
            <a:ext cx="457200" cy="0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Arrow Connector 129"/>
          <p:cNvCxnSpPr>
            <a:stCxn id="297" idx="1"/>
          </p:cNvCxnSpPr>
          <p:nvPr/>
        </p:nvCxnSpPr>
        <p:spPr>
          <a:xfrm flipH="1">
            <a:off x="4296641" y="6515100"/>
            <a:ext cx="457200" cy="0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Arrow Connector 131"/>
          <p:cNvCxnSpPr>
            <a:endCxn id="297" idx="3"/>
          </p:cNvCxnSpPr>
          <p:nvPr/>
        </p:nvCxnSpPr>
        <p:spPr>
          <a:xfrm flipH="1">
            <a:off x="7039841" y="6515100"/>
            <a:ext cx="457200" cy="0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Arrow Connector 135"/>
          <p:cNvCxnSpPr>
            <a:stCxn id="298" idx="3"/>
          </p:cNvCxnSpPr>
          <p:nvPr/>
        </p:nvCxnSpPr>
        <p:spPr>
          <a:xfrm>
            <a:off x="7039841" y="4229100"/>
            <a:ext cx="457200" cy="0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Arrow Connector 138"/>
          <p:cNvCxnSpPr>
            <a:stCxn id="310" idx="3"/>
          </p:cNvCxnSpPr>
          <p:nvPr/>
        </p:nvCxnSpPr>
        <p:spPr>
          <a:xfrm>
            <a:off x="7039841" y="5143500"/>
            <a:ext cx="457200" cy="0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Rectangle 6"/>
          <p:cNvSpPr>
            <a:spLocks noChangeArrowheads="1"/>
          </p:cNvSpPr>
          <p:nvPr/>
        </p:nvSpPr>
        <p:spPr bwMode="auto">
          <a:xfrm>
            <a:off x="4753841" y="3829050"/>
            <a:ext cx="2286000" cy="228600"/>
          </a:xfrm>
          <a:prstGeom prst="rect">
            <a:avLst/>
          </a:prstGeom>
          <a:noFill/>
          <a:ln>
            <a:headEnd/>
            <a:tailEnd/>
          </a:ln>
          <a:effec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90000"/>
              </a:lnSpc>
            </a:pPr>
            <a:r>
              <a:rPr lang="en-US" sz="12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Descriptor Sets</a:t>
            </a:r>
          </a:p>
        </p:txBody>
      </p:sp>
      <p:sp>
        <p:nvSpPr>
          <p:cNvPr id="158" name="Rectangle 6"/>
          <p:cNvSpPr>
            <a:spLocks noChangeArrowheads="1"/>
          </p:cNvSpPr>
          <p:nvPr/>
        </p:nvSpPr>
        <p:spPr bwMode="auto">
          <a:xfrm>
            <a:off x="4696691" y="9315450"/>
            <a:ext cx="2286000" cy="228600"/>
          </a:xfrm>
          <a:prstGeom prst="rect">
            <a:avLst/>
          </a:prstGeom>
          <a:noFill/>
          <a:ln>
            <a:headEnd/>
            <a:tailEnd/>
          </a:ln>
          <a:effec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90000"/>
              </a:lnSpc>
            </a:pPr>
            <a:r>
              <a:rPr lang="en-US" sz="12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Framebuffer</a:t>
            </a:r>
          </a:p>
        </p:txBody>
      </p:sp>
      <p:cxnSp>
        <p:nvCxnSpPr>
          <p:cNvPr id="98" name="Straight Arrow Connector 97"/>
          <p:cNvCxnSpPr>
            <a:stCxn id="285" idx="1"/>
          </p:cNvCxnSpPr>
          <p:nvPr/>
        </p:nvCxnSpPr>
        <p:spPr>
          <a:xfrm flipH="1">
            <a:off x="3839442" y="10629900"/>
            <a:ext cx="914399" cy="0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Elbow Connector 103"/>
          <p:cNvCxnSpPr>
            <a:stCxn id="83" idx="3"/>
            <a:endCxn id="316" idx="3"/>
          </p:cNvCxnSpPr>
          <p:nvPr/>
        </p:nvCxnSpPr>
        <p:spPr>
          <a:xfrm flipH="1" flipV="1">
            <a:off x="3839440" y="8801100"/>
            <a:ext cx="3200401" cy="1371600"/>
          </a:xfrm>
          <a:prstGeom prst="bentConnector3">
            <a:avLst>
              <a:gd name="adj1" fmla="val -12338"/>
            </a:avLst>
          </a:prstGeom>
          <a:ln w="38100">
            <a:solidFill>
              <a:schemeClr val="accent1">
                <a:lumMod val="60000"/>
                <a:lumOff val="40000"/>
              </a:schemeClr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/>
          <p:cNvCxnSpPr/>
          <p:nvPr/>
        </p:nvCxnSpPr>
        <p:spPr>
          <a:xfrm flipH="1">
            <a:off x="3839441" y="10172700"/>
            <a:ext cx="914399" cy="0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156685CB-3D86-4640-8AAA-44E7989DFC0F}"/>
              </a:ext>
            </a:extLst>
          </p:cNvPr>
          <p:cNvCxnSpPr>
            <a:cxnSpLocks/>
          </p:cNvCxnSpPr>
          <p:nvPr/>
        </p:nvCxnSpPr>
        <p:spPr>
          <a:xfrm>
            <a:off x="9954491" y="3310325"/>
            <a:ext cx="0" cy="1335232"/>
          </a:xfrm>
          <a:prstGeom prst="line">
            <a:avLst/>
          </a:prstGeom>
          <a:ln w="38100" cap="rnd">
            <a:solidFill>
              <a:schemeClr val="tx1">
                <a:lumMod val="65000"/>
                <a:lumOff val="35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1935BC9A-78F0-43A1-B893-13BA93CCB84E}"/>
              </a:ext>
            </a:extLst>
          </p:cNvPr>
          <p:cNvCxnSpPr>
            <a:cxnSpLocks/>
          </p:cNvCxnSpPr>
          <p:nvPr/>
        </p:nvCxnSpPr>
        <p:spPr>
          <a:xfrm flipH="1">
            <a:off x="8811497" y="3310325"/>
            <a:ext cx="1142994" cy="0"/>
          </a:xfrm>
          <a:prstGeom prst="line">
            <a:avLst/>
          </a:prstGeom>
          <a:ln w="38100" cap="rnd">
            <a:solidFill>
              <a:schemeClr val="tx1">
                <a:lumMod val="65000"/>
                <a:lumOff val="35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D420BF73-2190-4495-B00D-25B015290938}"/>
              </a:ext>
            </a:extLst>
          </p:cNvPr>
          <p:cNvCxnSpPr>
            <a:cxnSpLocks/>
          </p:cNvCxnSpPr>
          <p:nvPr/>
        </p:nvCxnSpPr>
        <p:spPr>
          <a:xfrm flipH="1">
            <a:off x="8811497" y="4645557"/>
            <a:ext cx="1142994" cy="0"/>
          </a:xfrm>
          <a:prstGeom prst="line">
            <a:avLst/>
          </a:prstGeom>
          <a:ln w="38100" cap="rnd">
            <a:solidFill>
              <a:schemeClr val="tx1">
                <a:lumMod val="65000"/>
                <a:lumOff val="35000"/>
              </a:schemeClr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Rectangle 12">
            <a:extLst>
              <a:ext uri="{FF2B5EF4-FFF2-40B4-BE49-F238E27FC236}">
                <a16:creationId xmlns:a16="http://schemas.microsoft.com/office/drawing/2014/main" id="{C5249369-9088-4E0E-9C65-FFEAD3911C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59432" y="6400800"/>
            <a:ext cx="1703311" cy="228600"/>
          </a:xfrm>
          <a:prstGeom prst="rect">
            <a:avLst/>
          </a:prstGeom>
          <a:solidFill>
            <a:srgbClr val="FFCC66"/>
          </a:solidFill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208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Mesh Shader</a:t>
            </a:r>
          </a:p>
        </p:txBody>
      </p:sp>
      <p:sp>
        <p:nvSpPr>
          <p:cNvPr id="116" name="Rectangle 12">
            <a:extLst>
              <a:ext uri="{FF2B5EF4-FFF2-40B4-BE49-F238E27FC236}">
                <a16:creationId xmlns:a16="http://schemas.microsoft.com/office/drawing/2014/main" id="{5B6C11FA-1DF9-4D5E-98DE-B3F2403170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59432" y="5943600"/>
            <a:ext cx="1703311" cy="228600"/>
          </a:xfrm>
          <a:prstGeom prst="rect">
            <a:avLst/>
          </a:prstGeom>
          <a:solidFill>
            <a:srgbClr val="F7C0A7"/>
          </a:solidFill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208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Mesh Assembler</a:t>
            </a:r>
          </a:p>
        </p:txBody>
      </p:sp>
      <p:cxnSp>
        <p:nvCxnSpPr>
          <p:cNvPr id="117" name="Straight Arrow Connector 116">
            <a:extLst>
              <a:ext uri="{FF2B5EF4-FFF2-40B4-BE49-F238E27FC236}">
                <a16:creationId xmlns:a16="http://schemas.microsoft.com/office/drawing/2014/main" id="{8767F1F9-E7EF-4B57-9363-8461F7DF5D52}"/>
              </a:ext>
            </a:extLst>
          </p:cNvPr>
          <p:cNvCxnSpPr>
            <a:cxnSpLocks/>
            <a:stCxn id="309" idx="2"/>
            <a:endCxn id="116" idx="0"/>
          </p:cNvCxnSpPr>
          <p:nvPr/>
        </p:nvCxnSpPr>
        <p:spPr>
          <a:xfrm>
            <a:off x="8811088" y="4353791"/>
            <a:ext cx="0" cy="1589809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Arrow Connector 117">
            <a:extLst>
              <a:ext uri="{FF2B5EF4-FFF2-40B4-BE49-F238E27FC236}">
                <a16:creationId xmlns:a16="http://schemas.microsoft.com/office/drawing/2014/main" id="{76784037-B938-49F0-897B-8D061AB4AE16}"/>
              </a:ext>
            </a:extLst>
          </p:cNvPr>
          <p:cNvCxnSpPr>
            <a:stCxn id="116" idx="2"/>
            <a:endCxn id="115" idx="0"/>
          </p:cNvCxnSpPr>
          <p:nvPr/>
        </p:nvCxnSpPr>
        <p:spPr>
          <a:xfrm>
            <a:off x="8811088" y="6172200"/>
            <a:ext cx="0" cy="228600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or: Elbow 18">
            <a:extLst>
              <a:ext uri="{FF2B5EF4-FFF2-40B4-BE49-F238E27FC236}">
                <a16:creationId xmlns:a16="http://schemas.microsoft.com/office/drawing/2014/main" id="{240E3E8E-3BB0-4742-9323-5734C3DDA21B}"/>
              </a:ext>
            </a:extLst>
          </p:cNvPr>
          <p:cNvCxnSpPr>
            <a:cxnSpLocks/>
            <a:stCxn id="115" idx="2"/>
            <a:endCxn id="315" idx="3"/>
          </p:cNvCxnSpPr>
          <p:nvPr/>
        </p:nvCxnSpPr>
        <p:spPr>
          <a:xfrm rot="5400000">
            <a:off x="5925214" y="4543626"/>
            <a:ext cx="800100" cy="4971648"/>
          </a:xfrm>
          <a:prstGeom prst="bentConnector2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38D31F1D-B438-486A-95A1-0DFA4ED6D167}"/>
              </a:ext>
            </a:extLst>
          </p:cNvPr>
          <p:cNvSpPr txBox="1"/>
          <p:nvPr/>
        </p:nvSpPr>
        <p:spPr>
          <a:xfrm>
            <a:off x="1194301" y="1200879"/>
            <a:ext cx="25651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Primitive Shading Pipeline</a:t>
            </a:r>
            <a:endParaRPr lang="en-US" sz="1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D443AB04-9FE8-4C41-8D1F-F1AA238181A3}"/>
              </a:ext>
            </a:extLst>
          </p:cNvPr>
          <p:cNvSpPr txBox="1"/>
          <p:nvPr/>
        </p:nvSpPr>
        <p:spPr>
          <a:xfrm>
            <a:off x="7700045" y="1200880"/>
            <a:ext cx="22220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Mesh Shading Pipeline</a:t>
            </a:r>
            <a:endParaRPr lang="en-US" sz="1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7" name="Rectangle 12">
            <a:extLst>
              <a:ext uri="{FF2B5EF4-FFF2-40B4-BE49-F238E27FC236}">
                <a16:creationId xmlns:a16="http://schemas.microsoft.com/office/drawing/2014/main" id="{9109FEF6-E42F-49AA-A711-7E856AD51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82494" y="1822784"/>
            <a:ext cx="1873642" cy="228600"/>
          </a:xfrm>
          <a:prstGeom prst="rect">
            <a:avLst/>
          </a:prstGeom>
          <a:solidFill>
            <a:srgbClr val="F7C0A7"/>
          </a:solidFill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208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Dispatch</a:t>
            </a:r>
          </a:p>
        </p:txBody>
      </p:sp>
      <p:sp>
        <p:nvSpPr>
          <p:cNvPr id="138" name="Rectangle 12">
            <a:extLst>
              <a:ext uri="{FF2B5EF4-FFF2-40B4-BE49-F238E27FC236}">
                <a16:creationId xmlns:a16="http://schemas.microsoft.com/office/drawing/2014/main" id="{361CB670-EF30-4DF8-B45C-5673F05B45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82494" y="2737184"/>
            <a:ext cx="1873642" cy="228600"/>
          </a:xfrm>
          <a:prstGeom prst="rect">
            <a:avLst/>
          </a:prstGeom>
          <a:solidFill>
            <a:srgbClr val="FFCC66"/>
          </a:solidFill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208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Compute Shader</a:t>
            </a:r>
          </a:p>
        </p:txBody>
      </p:sp>
      <p:sp>
        <p:nvSpPr>
          <p:cNvPr id="140" name="Rectangle 12">
            <a:extLst>
              <a:ext uri="{FF2B5EF4-FFF2-40B4-BE49-F238E27FC236}">
                <a16:creationId xmlns:a16="http://schemas.microsoft.com/office/drawing/2014/main" id="{E91D22F0-069B-4F97-81BA-9D918741F8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82494" y="2279984"/>
            <a:ext cx="1873642" cy="228600"/>
          </a:xfrm>
          <a:prstGeom prst="rect">
            <a:avLst/>
          </a:prstGeom>
          <a:solidFill>
            <a:srgbClr val="F7C0A7"/>
          </a:solidFill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208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Compute Assembler</a:t>
            </a:r>
          </a:p>
        </p:txBody>
      </p:sp>
      <p:cxnSp>
        <p:nvCxnSpPr>
          <p:cNvPr id="141" name="Straight Arrow Connector 140">
            <a:extLst>
              <a:ext uri="{FF2B5EF4-FFF2-40B4-BE49-F238E27FC236}">
                <a16:creationId xmlns:a16="http://schemas.microsoft.com/office/drawing/2014/main" id="{4AF642A8-C1C1-498F-9078-49567221F1DE}"/>
              </a:ext>
            </a:extLst>
          </p:cNvPr>
          <p:cNvCxnSpPr>
            <a:stCxn id="137" idx="2"/>
            <a:endCxn id="140" idx="0"/>
          </p:cNvCxnSpPr>
          <p:nvPr/>
        </p:nvCxnSpPr>
        <p:spPr>
          <a:xfrm>
            <a:off x="11119315" y="2051384"/>
            <a:ext cx="0" cy="228600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Arrow Connector 141">
            <a:extLst>
              <a:ext uri="{FF2B5EF4-FFF2-40B4-BE49-F238E27FC236}">
                <a16:creationId xmlns:a16="http://schemas.microsoft.com/office/drawing/2014/main" id="{7E67AB28-4803-4E8F-A9DB-F291F121C068}"/>
              </a:ext>
            </a:extLst>
          </p:cNvPr>
          <p:cNvCxnSpPr>
            <a:stCxn id="140" idx="2"/>
            <a:endCxn id="138" idx="0"/>
          </p:cNvCxnSpPr>
          <p:nvPr/>
        </p:nvCxnSpPr>
        <p:spPr>
          <a:xfrm>
            <a:off x="11119315" y="2508584"/>
            <a:ext cx="0" cy="228600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Arrow Connector 142">
            <a:extLst>
              <a:ext uri="{FF2B5EF4-FFF2-40B4-BE49-F238E27FC236}">
                <a16:creationId xmlns:a16="http://schemas.microsoft.com/office/drawing/2014/main" id="{4E276433-C19A-46A6-8B8D-28172ADFAF12}"/>
              </a:ext>
            </a:extLst>
          </p:cNvPr>
          <p:cNvCxnSpPr>
            <a:endCxn id="137" idx="0"/>
          </p:cNvCxnSpPr>
          <p:nvPr/>
        </p:nvCxnSpPr>
        <p:spPr>
          <a:xfrm flipH="1">
            <a:off x="11119315" y="1594184"/>
            <a:ext cx="9" cy="228600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Arrow Connector 145">
            <a:extLst>
              <a:ext uri="{FF2B5EF4-FFF2-40B4-BE49-F238E27FC236}">
                <a16:creationId xmlns:a16="http://schemas.microsoft.com/office/drawing/2014/main" id="{E06A5683-B25A-4FE8-9890-41911CC16536}"/>
              </a:ext>
            </a:extLst>
          </p:cNvPr>
          <p:cNvCxnSpPr/>
          <p:nvPr/>
        </p:nvCxnSpPr>
        <p:spPr>
          <a:xfrm flipH="1">
            <a:off x="7509070" y="4219620"/>
            <a:ext cx="445168" cy="6016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>
            <a:extLst>
              <a:ext uri="{FF2B5EF4-FFF2-40B4-BE49-F238E27FC236}">
                <a16:creationId xmlns:a16="http://schemas.microsoft.com/office/drawing/2014/main" id="{5E922B66-A21A-4A7A-9FB0-7BC46EFF05AC}"/>
              </a:ext>
            </a:extLst>
          </p:cNvPr>
          <p:cNvCxnSpPr/>
          <p:nvPr/>
        </p:nvCxnSpPr>
        <p:spPr>
          <a:xfrm flipH="1">
            <a:off x="7495307" y="6506076"/>
            <a:ext cx="445168" cy="6016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" name="TextBox 152">
            <a:extLst>
              <a:ext uri="{FF2B5EF4-FFF2-40B4-BE49-F238E27FC236}">
                <a16:creationId xmlns:a16="http://schemas.microsoft.com/office/drawing/2014/main" id="{2C880BBD-A58F-466B-9640-A743A57C5DCE}"/>
              </a:ext>
            </a:extLst>
          </p:cNvPr>
          <p:cNvSpPr txBox="1"/>
          <p:nvPr/>
        </p:nvSpPr>
        <p:spPr>
          <a:xfrm>
            <a:off x="10231892" y="1172107"/>
            <a:ext cx="17748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Compute Pipeline</a:t>
            </a:r>
            <a:endParaRPr lang="en-US" sz="1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52009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285</TotalTime>
  <Words>102</Words>
  <Application>Microsoft Office PowerPoint</Application>
  <PresentationFormat>Custom</PresentationFormat>
  <Paragraphs>48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Tahoma</vt:lpstr>
      <vt:lpstr>Office Theme</vt:lpstr>
      <vt:lpstr>PowerPoint Presentation</vt:lpstr>
    </vt:vector>
  </TitlesOfParts>
  <Company>Qualcomm Incorporated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Licea-Kane, Bill</dc:creator>
  <cp:lastModifiedBy>Christoph Kubisch</cp:lastModifiedBy>
  <cp:revision>35</cp:revision>
  <dcterms:created xsi:type="dcterms:W3CDTF">2015-09-14T12:30:37Z</dcterms:created>
  <dcterms:modified xsi:type="dcterms:W3CDTF">2018-04-13T14:28:45Z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103759131</vt:i4>
  </property>
  <property fmtid="{D5CDD505-2E9C-101B-9397-08002B2CF9AE}" pid="3" name="_NewReviewCycle">
    <vt:lpwstr/>
  </property>
  <property fmtid="{D5CDD505-2E9C-101B-9397-08002B2CF9AE}" pid="4" name="_EmailSubject">
    <vt:lpwstr>[gl_common] RE: documenting the pipeline</vt:lpwstr>
  </property>
  <property fmtid="{D5CDD505-2E9C-101B-9397-08002B2CF9AE}" pid="5" name="_AuthorEmail">
    <vt:lpwstr>billl@qti.qualcomm.com</vt:lpwstr>
  </property>
  <property fmtid="{D5CDD505-2E9C-101B-9397-08002B2CF9AE}" pid="6" name="_AuthorEmailDisplayName">
    <vt:lpwstr>Licea-Kane, Bill</vt:lpwstr>
  </property>
</Properties>
</file>